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81" r:id="rId2"/>
    <p:sldId id="2582" r:id="rId3"/>
    <p:sldId id="2583" r:id="rId4"/>
    <p:sldId id="2585" r:id="rId5"/>
    <p:sldId id="2580" r:id="rId6"/>
    <p:sldId id="2584" r:id="rId7"/>
    <p:sldId id="2561" r:id="rId8"/>
    <p:sldId id="2562" r:id="rId9"/>
    <p:sldId id="2563" r:id="rId10"/>
    <p:sldId id="2564" r:id="rId11"/>
    <p:sldId id="2565" r:id="rId12"/>
    <p:sldId id="2567" r:id="rId13"/>
    <p:sldId id="2568" r:id="rId14"/>
    <p:sldId id="2569" r:id="rId15"/>
    <p:sldId id="2570" r:id="rId16"/>
    <p:sldId id="2571" r:id="rId17"/>
    <p:sldId id="2572" r:id="rId18"/>
    <p:sldId id="2573" r:id="rId19"/>
    <p:sldId id="2574" r:id="rId20"/>
    <p:sldId id="2575" r:id="rId21"/>
    <p:sldId id="2576" r:id="rId22"/>
    <p:sldId id="2577" r:id="rId23"/>
    <p:sldId id="2578" r:id="rId24"/>
    <p:sldId id="25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2"/>
            <p14:sldId id="2583"/>
            <p14:sldId id="2585"/>
            <p14:sldId id="2580"/>
            <p14:sldId id="258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9" d="100"/>
          <a:sy n="89" d="100"/>
        </p:scale>
        <p:origin x="64" y="39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13/10/2025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7</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8</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9</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10</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11</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12</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13</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p:txBody>
          <a:bodyPr/>
          <a:lstStyle/>
          <a:p>
            <a:r>
              <a:rPr lang="fr-FR" dirty="0"/>
              <a:t>PRC Data Challenge 2025</a:t>
            </a:r>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fr-FR" dirty="0" err="1"/>
              <a:t>Suppress</a:t>
            </a:r>
            <a:r>
              <a:rPr lang="fr-FR" dirty="0"/>
              <a:t> </a:t>
            </a:r>
            <a:r>
              <a:rPr lang="fr-FR" dirty="0" err="1"/>
              <a:t>airport</a:t>
            </a:r>
            <a:r>
              <a:rPr lang="fr-FR" dirty="0"/>
              <a:t> </a:t>
            </a:r>
            <a:r>
              <a:rPr lang="fr-FR" dirty="0" err="1"/>
              <a:t>names</a:t>
            </a:r>
            <a:endParaRPr lang="fr-FR" dirty="0"/>
          </a:p>
          <a:p>
            <a:r>
              <a:rPr lang="fr-FR" dirty="0" err="1"/>
              <a:t>Compute</a:t>
            </a:r>
            <a:r>
              <a:rPr lang="fr-FR" dirty="0"/>
              <a:t> distance (</a:t>
            </a:r>
            <a:r>
              <a:rPr lang="fr-FR" dirty="0" err="1"/>
              <a:t>Nautical</a:t>
            </a:r>
            <a:r>
              <a:rPr lang="fr-FR" dirty="0"/>
              <a:t> miles) </a:t>
            </a:r>
            <a:r>
              <a:rPr lang="fr-FR" dirty="0" err="1"/>
              <a:t>between</a:t>
            </a:r>
            <a:r>
              <a:rPr lang="fr-FR" dirty="0"/>
              <a:t> </a:t>
            </a:r>
            <a:r>
              <a:rPr lang="fr-FR" dirty="0" err="1"/>
              <a:t>departure</a:t>
            </a:r>
            <a:r>
              <a:rPr lang="fr-FR" dirty="0"/>
              <a:t> and </a:t>
            </a:r>
            <a:r>
              <a:rPr lang="fr-FR" dirty="0" err="1"/>
              <a:t>arrival</a:t>
            </a:r>
            <a:r>
              <a:rPr lang="fr-FR" dirty="0"/>
              <a:t> </a:t>
            </a:r>
            <a:r>
              <a:rPr lang="fr-FR" dirty="0" err="1"/>
              <a:t>airport</a:t>
            </a:r>
            <a:endParaRPr lang="fr-FR" dirty="0"/>
          </a:p>
          <a:p>
            <a:r>
              <a:rPr lang="fr-FR" dirty="0" err="1"/>
              <a:t>Convert</a:t>
            </a:r>
            <a:r>
              <a:rPr lang="fr-FR" dirty="0"/>
              <a:t> all Date Time instant to UTC</a:t>
            </a:r>
          </a:p>
          <a:p>
            <a:r>
              <a:rPr lang="fr-FR" dirty="0" err="1"/>
              <a:t>Compute</a:t>
            </a:r>
            <a:r>
              <a:rPr lang="fr-FR" dirty="0"/>
              <a:t> flight time </a:t>
            </a:r>
            <a:r>
              <a:rPr lang="fr-FR" dirty="0" err="1"/>
              <a:t>between</a:t>
            </a:r>
            <a:r>
              <a:rPr lang="fr-FR" dirty="0"/>
              <a:t> flight </a:t>
            </a:r>
            <a:r>
              <a:rPr lang="en-GB" dirty="0" err="1"/>
              <a:t>takeoff</a:t>
            </a:r>
            <a:r>
              <a:rPr lang="en-GB" dirty="0"/>
              <a:t> </a:t>
            </a:r>
            <a:r>
              <a:rPr lang="fr-FR" dirty="0"/>
              <a:t>and flight </a:t>
            </a:r>
            <a:r>
              <a:rPr lang="fr-FR" dirty="0" err="1"/>
              <a:t>landed</a:t>
            </a:r>
            <a:endParaRPr lang="fr-FR" dirty="0"/>
          </a:p>
          <a:p>
            <a:r>
              <a:rPr lang="fr-FR" dirty="0"/>
              <a:t>Use time </a:t>
            </a:r>
            <a:r>
              <a:rPr lang="fr-FR" dirty="0" err="1"/>
              <a:t>difference</a:t>
            </a:r>
            <a:r>
              <a:rPr lang="fr-FR" dirty="0"/>
              <a:t> for all instant versus flight takeoff</a:t>
            </a:r>
          </a:p>
          <a:p>
            <a:r>
              <a:rPr lang="fr-FR" dirty="0" err="1"/>
              <a:t>Add</a:t>
            </a:r>
            <a:r>
              <a:rPr lang="fr-FR" dirty="0"/>
              <a:t> </a:t>
            </a:r>
            <a:r>
              <a:rPr lang="fr-FR" dirty="0" err="1"/>
              <a:t>Year</a:t>
            </a:r>
            <a:r>
              <a:rPr lang="fr-FR" dirty="0"/>
              <a:t> and </a:t>
            </a:r>
            <a:r>
              <a:rPr lang="fr-FR" dirty="0" err="1"/>
              <a:t>month</a:t>
            </a:r>
            <a:r>
              <a:rPr lang="fr-FR" dirty="0"/>
              <a:t> </a:t>
            </a:r>
            <a:r>
              <a:rPr lang="fr-FR" dirty="0" err="1"/>
              <a:t>including</a:t>
            </a:r>
            <a:r>
              <a:rPr lang="fr-FR" dirty="0"/>
              <a:t> </a:t>
            </a:r>
            <a:r>
              <a:rPr lang="fr-FR" dirty="0" err="1"/>
              <a:t>day</a:t>
            </a:r>
            <a:r>
              <a:rPr lang="fr-FR" dirty="0"/>
              <a:t> </a:t>
            </a:r>
            <a:r>
              <a:rPr lang="fr-FR" dirty="0" err="1"/>
              <a:t>number</a:t>
            </a:r>
            <a:r>
              <a:rPr lang="fr-FR" dirty="0"/>
              <a:t> in the </a:t>
            </a:r>
            <a:r>
              <a:rPr lang="fr-FR" dirty="0" err="1"/>
              <a:t>current</a:t>
            </a:r>
            <a:r>
              <a:rPr lang="fr-FR" dirty="0"/>
              <a:t> </a:t>
            </a:r>
            <a:r>
              <a:rPr lang="fr-FR" dirty="0" err="1"/>
              <a:t>year</a:t>
            </a:r>
            <a:r>
              <a:rPr lang="fr-FR" dirty="0"/>
              <a:t> (range 1 to 365)</a:t>
            </a:r>
            <a:endParaRPr lang="en-GB" dirty="0"/>
          </a:p>
          <a:p>
            <a:r>
              <a:rPr lang="en-GB" dirty="0"/>
              <a:t>As we have the </a:t>
            </a:r>
            <a:r>
              <a:rPr lang="en-GB" dirty="0" err="1"/>
              <a:t>takeoff</a:t>
            </a:r>
            <a:r>
              <a:rPr lang="en-GB" dirty="0"/>
              <a:t> instant , we should not be interested in number of runways of the airport</a:t>
            </a:r>
            <a:endParaRPr lang="fr-FR" dirty="0"/>
          </a:p>
        </p:txBody>
      </p:sp>
    </p:spTree>
    <p:extLst>
      <p:ext uri="{BB962C8B-B14F-4D97-AF65-F5344CB8AC3E}">
        <p14:creationId xmlns:p14="http://schemas.microsoft.com/office/powerpoint/2010/main" val="3178240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FF5F-E53B-12F0-5852-20843C0D2406}"/>
              </a:ext>
            </a:extLst>
          </p:cNvPr>
          <p:cNvSpPr>
            <a:spLocks noGrp="1"/>
          </p:cNvSpPr>
          <p:nvPr>
            <p:ph type="title"/>
          </p:nvPr>
        </p:nvSpPr>
        <p:spPr>
          <a:xfrm>
            <a:off x="700635" y="914400"/>
            <a:ext cx="10691265" cy="829876"/>
          </a:xfrm>
        </p:spPr>
        <p:txBody>
          <a:bodyPr/>
          <a:lstStyle/>
          <a:p>
            <a:r>
              <a:rPr lang="fr-FR" dirty="0"/>
              <a:t>13th </a:t>
            </a:r>
            <a:r>
              <a:rPr lang="fr-FR" dirty="0" err="1"/>
              <a:t>October</a:t>
            </a:r>
            <a:r>
              <a:rPr lang="fr-FR" dirty="0"/>
              <a:t> 2025 – Y = </a:t>
            </a:r>
            <a:r>
              <a:rPr lang="fr-FR" dirty="0" err="1"/>
              <a:t>fuel_flow_kg</a:t>
            </a:r>
            <a:r>
              <a:rPr lang="fr-FR" dirty="0"/>
              <a:t> / sec</a:t>
            </a:r>
            <a:endParaRPr lang="en-GB" dirty="0"/>
          </a:p>
        </p:txBody>
      </p:sp>
      <p:pic>
        <p:nvPicPr>
          <p:cNvPr id="4" name="Picture 3">
            <a:extLst>
              <a:ext uri="{FF2B5EF4-FFF2-40B4-BE49-F238E27FC236}">
                <a16:creationId xmlns:a16="http://schemas.microsoft.com/office/drawing/2014/main" id="{BD7A4AFC-1623-F069-5922-7280E024B914}"/>
              </a:ext>
            </a:extLst>
          </p:cNvPr>
          <p:cNvPicPr>
            <a:picLocks noChangeAspect="1"/>
          </p:cNvPicPr>
          <p:nvPr/>
        </p:nvPicPr>
        <p:blipFill>
          <a:blip r:embed="rId2"/>
          <a:stretch>
            <a:fillRect/>
          </a:stretch>
        </p:blipFill>
        <p:spPr>
          <a:xfrm>
            <a:off x="2040835" y="1548891"/>
            <a:ext cx="8578668" cy="4950854"/>
          </a:xfrm>
          <a:prstGeom prst="rect">
            <a:avLst/>
          </a:prstGeom>
          <a:solidFill>
            <a:srgbClr val="00B0F0"/>
          </a:solidFill>
        </p:spPr>
      </p:pic>
      <p:sp>
        <p:nvSpPr>
          <p:cNvPr id="5" name="TextBox 4">
            <a:extLst>
              <a:ext uri="{FF2B5EF4-FFF2-40B4-BE49-F238E27FC236}">
                <a16:creationId xmlns:a16="http://schemas.microsoft.com/office/drawing/2014/main" id="{6B4BE4DC-D813-1E7A-CC9B-148374081A68}"/>
              </a:ext>
            </a:extLst>
          </p:cNvPr>
          <p:cNvSpPr txBox="1"/>
          <p:nvPr/>
        </p:nvSpPr>
        <p:spPr>
          <a:xfrm>
            <a:off x="629478" y="2179983"/>
            <a:ext cx="3916018" cy="369332"/>
          </a:xfrm>
          <a:prstGeom prst="rect">
            <a:avLst/>
          </a:prstGeom>
          <a:solidFill>
            <a:srgbClr val="FFC000"/>
          </a:solidFill>
        </p:spPr>
        <p:txBody>
          <a:bodyPr wrap="square" rtlCol="0">
            <a:spAutoFit/>
          </a:body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6" name="TextBox 5">
            <a:extLst>
              <a:ext uri="{FF2B5EF4-FFF2-40B4-BE49-F238E27FC236}">
                <a16:creationId xmlns:a16="http://schemas.microsoft.com/office/drawing/2014/main" id="{D92DB780-380A-262A-93DF-8EC65788033E}"/>
              </a:ext>
            </a:extLst>
          </p:cNvPr>
          <p:cNvSpPr txBox="1"/>
          <p:nvPr/>
        </p:nvSpPr>
        <p:spPr>
          <a:xfrm>
            <a:off x="9961834" y="5943600"/>
            <a:ext cx="1482453" cy="307777"/>
          </a:xfrm>
          <a:prstGeom prst="rect">
            <a:avLst/>
          </a:prstGeom>
          <a:solidFill>
            <a:srgbClr val="FFC000"/>
          </a:solidFill>
        </p:spPr>
        <p:txBody>
          <a:bodyPr wrap="square" rtlCol="0">
            <a:spAutoFit/>
          </a:bodyPr>
          <a:lstStyle>
            <a:defPPr>
              <a:defRPr lang="en-US"/>
            </a:defPPr>
            <a:lvl1pPr>
              <a:defRPr/>
            </a:lvl1pPr>
          </a:lstStyle>
          <a:p>
            <a:r>
              <a:rPr lang="fr-FR" sz="1400" dirty="0" err="1"/>
              <a:t>Loss</a:t>
            </a:r>
            <a:r>
              <a:rPr lang="fr-FR" sz="1400" dirty="0"/>
              <a:t> in </a:t>
            </a:r>
            <a:r>
              <a:rPr lang="fr-FR" sz="1400" dirty="0" err="1"/>
              <a:t>blue</a:t>
            </a:r>
            <a:endParaRPr lang="en-GB" sz="1400" dirty="0"/>
          </a:p>
        </p:txBody>
      </p:sp>
      <p:sp>
        <p:nvSpPr>
          <p:cNvPr id="7" name="TextBox 6">
            <a:extLst>
              <a:ext uri="{FF2B5EF4-FFF2-40B4-BE49-F238E27FC236}">
                <a16:creationId xmlns:a16="http://schemas.microsoft.com/office/drawing/2014/main" id="{3BC1962D-5487-845A-5290-F77965A304FC}"/>
              </a:ext>
            </a:extLst>
          </p:cNvPr>
          <p:cNvSpPr txBox="1"/>
          <p:nvPr/>
        </p:nvSpPr>
        <p:spPr>
          <a:xfrm>
            <a:off x="9961834" y="5497766"/>
            <a:ext cx="1875360" cy="307777"/>
          </a:xfrm>
          <a:prstGeom prst="rect">
            <a:avLst/>
          </a:prstGeom>
          <a:solidFill>
            <a:srgbClr val="FFC000"/>
          </a:solidFill>
        </p:spPr>
        <p:txBody>
          <a:bodyPr wrap="square" rtlCol="0">
            <a:spAutoFit/>
          </a:bodyPr>
          <a:lstStyle>
            <a:defPPr>
              <a:defRPr lang="en-US"/>
            </a:defPPr>
            <a:lvl1pPr>
              <a:defRPr/>
            </a:lvl1pPr>
          </a:lstStyle>
          <a:p>
            <a:r>
              <a:rPr lang="fr-FR" sz="1400" dirty="0" err="1"/>
              <a:t>Val_Loss</a:t>
            </a:r>
            <a:r>
              <a:rPr lang="fr-FR" sz="1400" dirty="0"/>
              <a:t> in orange</a:t>
            </a:r>
            <a:endParaRPr lang="en-GB" sz="1400" dirty="0"/>
          </a:p>
        </p:txBody>
      </p:sp>
      <p:sp>
        <p:nvSpPr>
          <p:cNvPr id="9" name="Rectangle: Bevelled 8">
            <a:extLst>
              <a:ext uri="{FF2B5EF4-FFF2-40B4-BE49-F238E27FC236}">
                <a16:creationId xmlns:a16="http://schemas.microsoft.com/office/drawing/2014/main" id="{09E903CA-617E-92E3-5BA3-C01ADC5C5F3E}"/>
              </a:ext>
            </a:extLst>
          </p:cNvPr>
          <p:cNvSpPr/>
          <p:nvPr/>
        </p:nvSpPr>
        <p:spPr>
          <a:xfrm>
            <a:off x="7646505" y="2471738"/>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0" name="TextBox 9">
            <a:extLst>
              <a:ext uri="{FF2B5EF4-FFF2-40B4-BE49-F238E27FC236}">
                <a16:creationId xmlns:a16="http://schemas.microsoft.com/office/drawing/2014/main" id="{5EE7E78E-54B1-EECB-6867-1E3600ECCBC7}"/>
              </a:ext>
            </a:extLst>
          </p:cNvPr>
          <p:cNvSpPr txBox="1"/>
          <p:nvPr/>
        </p:nvSpPr>
        <p:spPr>
          <a:xfrm>
            <a:off x="629478" y="2896739"/>
            <a:ext cx="1906553" cy="369332"/>
          </a:xfrm>
          <a:prstGeom prst="rect">
            <a:avLst/>
          </a:prstGeom>
          <a:solidFill>
            <a:srgbClr val="FFC000"/>
          </a:solidFill>
        </p:spPr>
        <p:txBody>
          <a:bodyPr wrap="square" rtlCol="0">
            <a:spAutoFit/>
          </a:bodyPr>
          <a:lstStyle/>
          <a:p>
            <a:r>
              <a:rPr lang="fr-FR" dirty="0"/>
              <a:t>10.000 train files</a:t>
            </a:r>
            <a:endParaRPr lang="en-GB" dirty="0"/>
          </a:p>
        </p:txBody>
      </p:sp>
    </p:spTree>
    <p:extLst>
      <p:ext uri="{BB962C8B-B14F-4D97-AF65-F5344CB8AC3E}">
        <p14:creationId xmlns:p14="http://schemas.microsoft.com/office/powerpoint/2010/main" val="106085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380C-5563-83B8-D24D-6EF952CB0F4F}"/>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52F4BCF-483F-75C0-195D-DA163651EBA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0682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TotalTime>
  <Words>1666</Words>
  <Application>Microsoft Office PowerPoint</Application>
  <PresentationFormat>Widescreen</PresentationFormat>
  <Paragraphs>160</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Calisto MT</vt:lpstr>
      <vt:lpstr>Century Gothic</vt:lpstr>
      <vt:lpstr>Univers Condensed</vt:lpstr>
      <vt:lpstr>ChronicleVTI</vt:lpstr>
      <vt:lpstr>Predict the fuel burnt (kg)</vt:lpstr>
      <vt:lpstr>Extend flight list data</vt:lpstr>
      <vt:lpstr>Check great circle distance (in nautical miles)</vt:lpstr>
      <vt:lpstr>Do not</vt:lpstr>
      <vt:lpstr>13th October 2025 – Y = fuel_flow_kg / sec</vt:lpstr>
      <vt:lpstr>PowerPoint Presentation</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10</cp:revision>
  <dcterms:created xsi:type="dcterms:W3CDTF">2025-10-13T14:14:28Z</dcterms:created>
  <dcterms:modified xsi:type="dcterms:W3CDTF">2025-10-13T17:43:52Z</dcterms:modified>
</cp:coreProperties>
</file>